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5A303-4B6E-41CC-9B72-AAFE74158E6B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CABC5-11A9-442D-A1C0-E76A03E97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33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0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28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34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86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59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84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8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07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88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818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C78D9-443C-45A5-86BB-BB34D827D2C9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86D7A-3998-422E-941D-1B9CE0624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0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Expanding Zones of Exchange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Review 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52600" y="4876800"/>
            <a:ext cx="57912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Practice Questions taken from Jan 2010-Jan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79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7921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Spread quickly because could not attack traders of same faith, took advantages of weaknesses of Persian and Byzantines, unified Arab nationalism</a:t>
            </a:r>
            <a:endParaRPr lang="en-US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381000"/>
            <a:ext cx="7924800" cy="5029200"/>
            <a:chOff x="336" y="624"/>
            <a:chExt cx="4992" cy="3168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624"/>
              <a:ext cx="4896" cy="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-5400000">
              <a:off x="-1037" y="2284"/>
              <a:ext cx="2881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en-US" sz="600">
                  <a:latin typeface="Times New Roman" pitchFamily="18" charset="0"/>
                </a:rPr>
                <a:t>©2004 </a:t>
              </a:r>
              <a:r>
                <a:rPr lang="en-US" sz="800">
                  <a:latin typeface="Times New Roman" pitchFamily="18" charset="0"/>
                </a:rPr>
                <a:t>Wadsworth</a:t>
              </a:r>
              <a:r>
                <a:rPr lang="en-US" sz="600">
                  <a:latin typeface="Times New Roman" pitchFamily="18" charset="0"/>
                </a:rPr>
                <a:t>, a division of Thomson Learning, Inc.  Thomson Learning</a:t>
              </a:r>
              <a:r>
                <a:rPr lang="en-US" sz="600" baseline="-25000">
                  <a:latin typeface="Times New Roman" pitchFamily="18" charset="0"/>
                </a:rPr>
                <a:t>™</a:t>
              </a:r>
              <a:r>
                <a:rPr lang="en-US" sz="600">
                  <a:latin typeface="Times New Roman" pitchFamily="18" charset="0"/>
                </a:rPr>
                <a:t> is a trademark used herein under license.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874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Muslim Empires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8418"/>
            <a:ext cx="8229600" cy="4525963"/>
          </a:xfrm>
        </p:spPr>
        <p:txBody>
          <a:bodyPr/>
          <a:lstStyle/>
          <a:p>
            <a:r>
              <a:rPr lang="en-US" dirty="0" smtClean="0"/>
              <a:t>Spanish Moors</a:t>
            </a:r>
          </a:p>
          <a:p>
            <a:r>
              <a:rPr lang="en-US" dirty="0" smtClean="0"/>
              <a:t>Abbasids hire </a:t>
            </a:r>
            <a:r>
              <a:rPr lang="en-US" dirty="0" err="1" smtClean="0">
                <a:solidFill>
                  <a:srgbClr val="FF0000"/>
                </a:solidFill>
              </a:rPr>
              <a:t>Seljuks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to protect borders</a:t>
            </a:r>
          </a:p>
          <a:p>
            <a:r>
              <a:rPr lang="en-US" dirty="0" err="1" smtClean="0"/>
              <a:t>Seljuks</a:t>
            </a:r>
            <a:r>
              <a:rPr lang="en-US" dirty="0" smtClean="0"/>
              <a:t> take over holy land of Christians causing call for 1</a:t>
            </a:r>
            <a:r>
              <a:rPr lang="en-US" baseline="30000" dirty="0" smtClean="0"/>
              <a:t>st</a:t>
            </a:r>
            <a:r>
              <a:rPr lang="en-US" dirty="0" smtClean="0"/>
              <a:t> Crusade in 1095</a:t>
            </a:r>
            <a:endParaRPr lang="en-US" dirty="0"/>
          </a:p>
        </p:txBody>
      </p:sp>
      <p:pic>
        <p:nvPicPr>
          <p:cNvPr id="4" name="Picture 4" descr="mch11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3581400"/>
            <a:ext cx="5562600" cy="304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44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89" y="282911"/>
            <a:ext cx="449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Muslim Contribution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743200"/>
            <a:ext cx="8305800" cy="4525963"/>
          </a:xfrm>
        </p:spPr>
        <p:txBody>
          <a:bodyPr/>
          <a:lstStyle/>
          <a:p>
            <a:r>
              <a:rPr lang="en-US" sz="2800" dirty="0" smtClean="0"/>
              <a:t>Lots of trade of luxury goods – then weapons</a:t>
            </a:r>
          </a:p>
          <a:p>
            <a:r>
              <a:rPr lang="en-US" sz="2800" u="sng" dirty="0" smtClean="0"/>
              <a:t>Preserved Greek and Roman culture</a:t>
            </a:r>
          </a:p>
          <a:p>
            <a:r>
              <a:rPr lang="en-US" sz="2800" dirty="0" smtClean="0"/>
              <a:t>Medicine, algebra, astrolabe</a:t>
            </a:r>
          </a:p>
          <a:p>
            <a:r>
              <a:rPr lang="en-US" sz="2800" dirty="0" smtClean="0"/>
              <a:t>Banking and “flying money” (i.e. credit)</a:t>
            </a:r>
          </a:p>
          <a:p>
            <a:r>
              <a:rPr lang="en-US" sz="2800" dirty="0" smtClean="0"/>
              <a:t>Women wear </a:t>
            </a:r>
            <a:r>
              <a:rPr lang="en-US" sz="2800" dirty="0" err="1" smtClean="0"/>
              <a:t>burqa</a:t>
            </a:r>
            <a:r>
              <a:rPr lang="en-US" sz="2800" dirty="0" smtClean="0"/>
              <a:t> and are isolated</a:t>
            </a:r>
          </a:p>
          <a:p>
            <a:r>
              <a:rPr lang="en-US" sz="2800" dirty="0" smtClean="0"/>
              <a:t>Art – no images of Allah, geometric designs, attention to mosques – like Dome of Rock in Jerusalem</a:t>
            </a:r>
          </a:p>
          <a:p>
            <a:endParaRPr lang="en-US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52400" y="-4038600"/>
            <a:ext cx="8760632" cy="6759002"/>
            <a:chOff x="721" y="816"/>
            <a:chExt cx="3947" cy="3310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0" y="2869"/>
              <a:ext cx="1888" cy="1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-5400000">
              <a:off x="-672" y="2209"/>
              <a:ext cx="2881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en-US" sz="600">
                  <a:latin typeface="Times New Roman" pitchFamily="18" charset="0"/>
                </a:rPr>
                <a:t>©2004 </a:t>
              </a:r>
              <a:r>
                <a:rPr lang="en-US" sz="800">
                  <a:latin typeface="Times New Roman" pitchFamily="18" charset="0"/>
                </a:rPr>
                <a:t>Wadsworth</a:t>
              </a:r>
              <a:r>
                <a:rPr lang="en-US" sz="600">
                  <a:latin typeface="Times New Roman" pitchFamily="18" charset="0"/>
                </a:rPr>
                <a:t>, a division of Thomson Learning, Inc.  Thomson Learning</a:t>
              </a:r>
              <a:r>
                <a:rPr lang="en-US" sz="600" baseline="-25000">
                  <a:latin typeface="Times New Roman" pitchFamily="18" charset="0"/>
                </a:rPr>
                <a:t>™</a:t>
              </a:r>
              <a:r>
                <a:rPr lang="en-US" sz="600">
                  <a:latin typeface="Times New Roman" pitchFamily="18" charset="0"/>
                </a:rPr>
                <a:t> is a trademark used herein under license.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335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Byzantine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sz="2800" dirty="0" smtClean="0"/>
              <a:t>Eastern half of Roman Empire</a:t>
            </a:r>
          </a:p>
          <a:p>
            <a:r>
              <a:rPr lang="en-US" sz="2800" dirty="0" smtClean="0"/>
              <a:t>Capital at Constantinople – </a:t>
            </a:r>
            <a:r>
              <a:rPr lang="en-US" sz="2800" u="sng" dirty="0" smtClean="0"/>
              <a:t>strategic</a:t>
            </a:r>
            <a:r>
              <a:rPr lang="en-US" sz="2800" dirty="0" smtClean="0"/>
              <a:t> location for control of Black Sea and Mediterranean trade.</a:t>
            </a:r>
          </a:p>
          <a:p>
            <a:r>
              <a:rPr lang="en-US" sz="2800" u="sng" dirty="0" smtClean="0"/>
              <a:t>Preserved Greek and Roman </a:t>
            </a:r>
            <a:r>
              <a:rPr lang="en-US" u="sng" dirty="0" smtClean="0"/>
              <a:t>culture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Justinian’s Code of Law </a:t>
            </a:r>
            <a:r>
              <a:rPr lang="en-US" dirty="0" smtClean="0"/>
              <a:t>and built </a:t>
            </a:r>
            <a:r>
              <a:rPr lang="en-US" u="sng" dirty="0" err="1" smtClean="0"/>
              <a:t>Hagia</a:t>
            </a:r>
            <a:r>
              <a:rPr lang="en-US" u="sng" dirty="0" smtClean="0"/>
              <a:t> Sophia</a:t>
            </a:r>
            <a:endParaRPr lang="en-US" u="sng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529622" y="3581400"/>
            <a:ext cx="4233378" cy="3352800"/>
            <a:chOff x="729" y="282"/>
            <a:chExt cx="4695" cy="3126"/>
          </a:xfrm>
        </p:grpSpPr>
        <p:pic>
          <p:nvPicPr>
            <p:cNvPr id="6" name="Picture 5" descr="Byzantine Empir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282"/>
              <a:ext cx="4608" cy="3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 rot="-5400000">
              <a:off x="-657" y="1818"/>
              <a:ext cx="2881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600">
                  <a:latin typeface="Times" pitchFamily="18" charset="0"/>
                </a:rPr>
                <a:t>©2003 </a:t>
              </a:r>
              <a:r>
                <a:rPr lang="en-US" sz="800">
                  <a:latin typeface="Times" pitchFamily="18" charset="0"/>
                </a:rPr>
                <a:t>Wadsworth</a:t>
              </a:r>
              <a:r>
                <a:rPr lang="en-US" sz="600">
                  <a:latin typeface="Times" pitchFamily="18" charset="0"/>
                </a:rPr>
                <a:t>, a division of Thomson Learning, Inc.  Thomson Learning</a:t>
              </a:r>
              <a:r>
                <a:rPr lang="en-US" sz="600" baseline="-25000">
                  <a:latin typeface="Times" pitchFamily="18" charset="0"/>
                </a:rPr>
                <a:t>™</a:t>
              </a:r>
              <a:r>
                <a:rPr lang="en-US" sz="600">
                  <a:latin typeface="Times" pitchFamily="18" charset="0"/>
                </a:rPr>
                <a:t> is a trademark used herein under license.</a:t>
              </a:r>
            </a:p>
          </p:txBody>
        </p:sp>
      </p:grpSp>
      <p:pic>
        <p:nvPicPr>
          <p:cNvPr id="8" name="Picture 8" descr="http://www.personal.psu.edu/faculty/d/g/dga11/constantinop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59118"/>
            <a:ext cx="3016679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148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Byzantine Influence on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Orthodox Christian </a:t>
            </a:r>
            <a:r>
              <a:rPr lang="en-US" sz="2400" dirty="0" smtClean="0"/>
              <a:t>schism with Catholic church in 1054.</a:t>
            </a:r>
          </a:p>
          <a:p>
            <a:r>
              <a:rPr lang="en-US" sz="2400" dirty="0" smtClean="0"/>
              <a:t>Russian Vikings convert – St. Cyril creates </a:t>
            </a:r>
            <a:r>
              <a:rPr lang="en-US" sz="2400" dirty="0" smtClean="0">
                <a:solidFill>
                  <a:srgbClr val="FF0000"/>
                </a:solidFill>
              </a:rPr>
              <a:t>alphabet</a:t>
            </a:r>
            <a:r>
              <a:rPr lang="en-US" sz="2400" dirty="0" smtClean="0"/>
              <a:t> for them, gain title “Czar” and autocratic (absolutist) power</a:t>
            </a:r>
          </a:p>
          <a:p>
            <a:r>
              <a:rPr lang="en-US" sz="2400" dirty="0" smtClean="0"/>
              <a:t>1095 threatened by </a:t>
            </a:r>
            <a:r>
              <a:rPr lang="en-US" sz="2400" dirty="0" err="1" smtClean="0"/>
              <a:t>Seljuks</a:t>
            </a:r>
            <a:r>
              <a:rPr lang="en-US" sz="2400" dirty="0" smtClean="0"/>
              <a:t> – ask for help from Catholic Pope Urban II</a:t>
            </a:r>
          </a:p>
          <a:p>
            <a:r>
              <a:rPr lang="en-US" sz="2400" dirty="0" smtClean="0"/>
              <a:t>1453 – Ottoman, Mehmet II, destroys </a:t>
            </a:r>
            <a:r>
              <a:rPr lang="en-US" sz="2400" dirty="0" smtClean="0">
                <a:solidFill>
                  <a:srgbClr val="FF0000"/>
                </a:solidFill>
              </a:rPr>
              <a:t>Constantinople</a:t>
            </a:r>
            <a:r>
              <a:rPr lang="en-US" sz="2400" dirty="0" smtClean="0"/>
              <a:t> with cannon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http://www.teslasociety.com/pictures/Roman%20Empire%20Images/RomanEmpir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038600"/>
            <a:ext cx="4476750" cy="258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457200" y="4953000"/>
            <a:ext cx="2895600" cy="1447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Hagia</a:t>
            </a:r>
            <a:r>
              <a:rPr lang="en-US" dirty="0" smtClean="0"/>
              <a:t> Sophia now turned into mosque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3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Medieval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Feudalism</a:t>
            </a:r>
            <a:r>
              <a:rPr lang="en-US" dirty="0" smtClean="0"/>
              <a:t> – decentralized political system created after collapse of strong central authority of Roman Empire</a:t>
            </a:r>
          </a:p>
          <a:p>
            <a:pPr lvl="1"/>
            <a:r>
              <a:rPr lang="en-US" dirty="0" smtClean="0"/>
              <a:t>Mutual obligations of </a:t>
            </a:r>
            <a:r>
              <a:rPr lang="en-US" dirty="0" smtClean="0">
                <a:solidFill>
                  <a:srgbClr val="FF0000"/>
                </a:solidFill>
              </a:rPr>
              <a:t>knight</a:t>
            </a:r>
            <a:r>
              <a:rPr lang="en-US" dirty="0" smtClean="0"/>
              <a:t> for military service and homage in exchange for lord’s </a:t>
            </a:r>
            <a:r>
              <a:rPr lang="en-US" dirty="0" smtClean="0">
                <a:solidFill>
                  <a:srgbClr val="FF0000"/>
                </a:solidFill>
              </a:rPr>
              <a:t>fief</a:t>
            </a:r>
          </a:p>
          <a:p>
            <a:pPr lvl="1"/>
            <a:r>
              <a:rPr lang="en-US" dirty="0" smtClean="0"/>
              <a:t>Code of </a:t>
            </a:r>
            <a:r>
              <a:rPr lang="en-US" dirty="0" smtClean="0">
                <a:solidFill>
                  <a:srgbClr val="FF0000"/>
                </a:solidFill>
              </a:rPr>
              <a:t>chivalry</a:t>
            </a:r>
          </a:p>
          <a:p>
            <a:pPr lvl="1"/>
            <a:r>
              <a:rPr lang="en-US" dirty="0" smtClean="0"/>
              <a:t>Highly stratified society based on birth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Manorialism</a:t>
            </a:r>
            <a:r>
              <a:rPr lang="en-US" dirty="0" smtClean="0"/>
              <a:t> – self-sufficient economic system based on farming 3 fields (one fallow) where </a:t>
            </a:r>
            <a:r>
              <a:rPr lang="en-US" dirty="0" smtClean="0">
                <a:solidFill>
                  <a:srgbClr val="FF0000"/>
                </a:solidFill>
              </a:rPr>
              <a:t>serfs</a:t>
            </a:r>
            <a:r>
              <a:rPr lang="en-US" dirty="0" smtClean="0"/>
              <a:t> labor for protection from Vikings/raids</a:t>
            </a:r>
          </a:p>
          <a:p>
            <a:r>
              <a:rPr lang="en-US" dirty="0" smtClean="0"/>
              <a:t>Catholic Church plays central role in Medieval Life and Politics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36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Medieval European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Battle of Tours – stopped Muslim advance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Charlemagne</a:t>
            </a:r>
            <a:r>
              <a:rPr lang="en-US" dirty="0" smtClean="0"/>
              <a:t> (800s) crowned Holy Roman Emperor by Pope Leo, tithing started, </a:t>
            </a:r>
            <a:r>
              <a:rPr lang="en-US" i="1" dirty="0" err="1" smtClean="0"/>
              <a:t>missi</a:t>
            </a:r>
            <a:r>
              <a:rPr lang="en-US" i="1" dirty="0" smtClean="0"/>
              <a:t> </a:t>
            </a:r>
            <a:r>
              <a:rPr lang="en-US" i="1" dirty="0" err="1" smtClean="0"/>
              <a:t>dominici</a:t>
            </a:r>
            <a:r>
              <a:rPr lang="en-US" i="1" dirty="0" smtClean="0"/>
              <a:t> </a:t>
            </a:r>
            <a:r>
              <a:rPr lang="en-US" dirty="0" smtClean="0"/>
              <a:t>(spies to check on condition of empire) – divided empire btw grandsons</a:t>
            </a:r>
          </a:p>
          <a:p>
            <a:r>
              <a:rPr lang="en-US" dirty="0" smtClean="0"/>
              <a:t>1095 – </a:t>
            </a:r>
            <a:r>
              <a:rPr lang="en-US" dirty="0" smtClean="0">
                <a:solidFill>
                  <a:srgbClr val="FF0000"/>
                </a:solidFill>
              </a:rPr>
              <a:t>Pope Urban II </a:t>
            </a:r>
            <a:r>
              <a:rPr lang="en-US" dirty="0" smtClean="0"/>
              <a:t>calls for crusades at Council of Clermont to restore Holy Land taken by Muslim </a:t>
            </a:r>
            <a:r>
              <a:rPr lang="en-US" dirty="0" err="1" smtClean="0"/>
              <a:t>Seljuks</a:t>
            </a:r>
            <a:r>
              <a:rPr lang="en-US" dirty="0" smtClean="0"/>
              <a:t>.  Fail to permanently regain, but </a:t>
            </a:r>
            <a:r>
              <a:rPr lang="en-US" u="sng" dirty="0" smtClean="0"/>
              <a:t>opens trade </a:t>
            </a:r>
            <a:r>
              <a:rPr lang="en-US" dirty="0" smtClean="0"/>
              <a:t>and increased cultural diffusion and spread of ideas. (money economy and increased travel)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Hundred Years War </a:t>
            </a:r>
            <a:r>
              <a:rPr lang="en-US" dirty="0" smtClean="0"/>
              <a:t>btw France &amp; England – new technology cannons and long-bow, </a:t>
            </a:r>
            <a:r>
              <a:rPr lang="en-US" u="sng" dirty="0" smtClean="0"/>
              <a:t>Joan of Arc </a:t>
            </a:r>
            <a:r>
              <a:rPr lang="en-US" dirty="0" smtClean="0"/>
              <a:t>– France wins, pushes England into civil War of the Roses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Bubonic Plague </a:t>
            </a:r>
            <a:r>
              <a:rPr lang="en-US" dirty="0" smtClean="0"/>
              <a:t>(Black Death) – 1350s kills about 1/3 of population – followed trade routes from Asia.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80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86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Medieval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Pope is leader from </a:t>
            </a:r>
            <a:r>
              <a:rPr lang="en-US" dirty="0" smtClean="0">
                <a:solidFill>
                  <a:srgbClr val="FF0000"/>
                </a:solidFill>
              </a:rPr>
              <a:t>Papal State</a:t>
            </a:r>
          </a:p>
          <a:p>
            <a:pPr lvl="1"/>
            <a:r>
              <a:rPr lang="en-US" dirty="0" smtClean="0"/>
              <a:t> (now Vatican)</a:t>
            </a:r>
          </a:p>
          <a:p>
            <a:r>
              <a:rPr lang="en-US" dirty="0" smtClean="0"/>
              <a:t>Collected </a:t>
            </a:r>
            <a:r>
              <a:rPr lang="en-US" dirty="0" smtClean="0">
                <a:solidFill>
                  <a:srgbClr val="FF0000"/>
                </a:solidFill>
              </a:rPr>
              <a:t>tithes</a:t>
            </a:r>
            <a:r>
              <a:rPr lang="en-US" dirty="0" smtClean="0"/>
              <a:t> – used for monks (orphanage, hospitals, schools)</a:t>
            </a:r>
          </a:p>
          <a:p>
            <a:r>
              <a:rPr lang="en-US" dirty="0" smtClean="0"/>
              <a:t>Illuminated manuscripts copied</a:t>
            </a:r>
          </a:p>
          <a:p>
            <a:r>
              <a:rPr lang="en-US" dirty="0" smtClean="0"/>
              <a:t>Built </a:t>
            </a:r>
            <a:r>
              <a:rPr lang="en-US" dirty="0" smtClean="0">
                <a:solidFill>
                  <a:srgbClr val="FF0000"/>
                </a:solidFill>
              </a:rPr>
              <a:t>Gothic</a:t>
            </a:r>
            <a:r>
              <a:rPr lang="en-US" dirty="0" smtClean="0"/>
              <a:t> Cathedrals with </a:t>
            </a:r>
            <a:r>
              <a:rPr lang="en-US" dirty="0" smtClean="0">
                <a:solidFill>
                  <a:srgbClr val="FF0000"/>
                </a:solidFill>
              </a:rPr>
              <a:t>flying buttresses</a:t>
            </a:r>
          </a:p>
          <a:p>
            <a:r>
              <a:rPr lang="en-US" dirty="0" smtClean="0"/>
              <a:t>Concerns – simony, lay investiture, </a:t>
            </a:r>
            <a:r>
              <a:rPr lang="en-US" dirty="0" smtClean="0">
                <a:solidFill>
                  <a:srgbClr val="FF0000"/>
                </a:solidFill>
              </a:rPr>
              <a:t>indulgences</a:t>
            </a:r>
            <a:r>
              <a:rPr lang="en-US" dirty="0" smtClean="0"/>
              <a:t>, involvement in secular (worldly) matters </a:t>
            </a:r>
          </a:p>
          <a:p>
            <a:pPr lvl="1"/>
            <a:r>
              <a:rPr lang="en-US" dirty="0" smtClean="0"/>
              <a:t>Babylonian Captivity and </a:t>
            </a:r>
            <a:r>
              <a:rPr lang="en-US" dirty="0" smtClean="0">
                <a:solidFill>
                  <a:srgbClr val="FF0000"/>
                </a:solidFill>
              </a:rPr>
              <a:t>Great Schism </a:t>
            </a:r>
            <a:r>
              <a:rPr lang="en-US" dirty="0" smtClean="0"/>
              <a:t>because refuse to pay taxes – two popes</a:t>
            </a:r>
            <a:endParaRPr lang="en-US" dirty="0"/>
          </a:p>
        </p:txBody>
      </p:sp>
      <p:pic>
        <p:nvPicPr>
          <p:cNvPr id="3074" name="Picture 2" descr="http://designcrave.frsucrave.netdna-cdn.com/wp-content/uploads/2010/07/National-Cathedr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19062"/>
            <a:ext cx="3137161" cy="254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3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Geography – encourages cultural diversity (Sahara, Congo Rainforest, Savannah grasses)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Bantu migration </a:t>
            </a:r>
            <a:r>
              <a:rPr lang="en-US" dirty="0" smtClean="0"/>
              <a:t>– because of climate and vegetation - over-farmed poor soil, so spread slowly over centuries to South Africa spreading farming knowledge, iron technology and </a:t>
            </a:r>
            <a:r>
              <a:rPr lang="en-US" dirty="0" smtClean="0">
                <a:solidFill>
                  <a:srgbClr val="FF0000"/>
                </a:solidFill>
              </a:rPr>
              <a:t>Swahili</a:t>
            </a:r>
            <a:r>
              <a:rPr lang="en-US" dirty="0" smtClean="0"/>
              <a:t> language.</a:t>
            </a:r>
            <a:endParaRPr lang="en-US" dirty="0"/>
          </a:p>
        </p:txBody>
      </p:sp>
      <p:pic>
        <p:nvPicPr>
          <p:cNvPr id="4" name="Picture 7" descr="Bantu Mig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600200"/>
            <a:ext cx="3962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649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Kingdoms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614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Ghana</a:t>
            </a:r>
            <a:r>
              <a:rPr lang="en-US" sz="2400" dirty="0" smtClean="0"/>
              <a:t> – </a:t>
            </a:r>
            <a:r>
              <a:rPr lang="en-US" sz="2400" u="sng" dirty="0" smtClean="0"/>
              <a:t>gold-salt trade </a:t>
            </a:r>
            <a:r>
              <a:rPr lang="en-US" sz="2400" dirty="0" smtClean="0"/>
              <a:t>across desert using Muslim merchants on camels (</a:t>
            </a:r>
            <a:r>
              <a:rPr lang="en-US" sz="2400" dirty="0" smtClean="0">
                <a:solidFill>
                  <a:srgbClr val="FF0000"/>
                </a:solidFill>
              </a:rPr>
              <a:t>fleets of the desert</a:t>
            </a:r>
            <a:r>
              <a:rPr lang="en-US" sz="2400" dirty="0" smtClean="0"/>
              <a:t>), </a:t>
            </a:r>
            <a:r>
              <a:rPr lang="en-US" sz="2400" u="sng" dirty="0" smtClean="0"/>
              <a:t>animist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Mali</a:t>
            </a:r>
            <a:r>
              <a:rPr lang="en-US" sz="2400" dirty="0" smtClean="0"/>
              <a:t> – Muslim Empire – also gold-salt trade, </a:t>
            </a:r>
            <a:r>
              <a:rPr lang="en-US" sz="2400" dirty="0" smtClean="0">
                <a:solidFill>
                  <a:srgbClr val="FF0000"/>
                </a:solidFill>
              </a:rPr>
              <a:t>Mansa Musa </a:t>
            </a:r>
            <a:r>
              <a:rPr lang="en-US" sz="2400" dirty="0" smtClean="0"/>
              <a:t>was king – went on pilgrimage to Mecca gave away a lot of gold.  Capital Timbuktu.  </a:t>
            </a:r>
            <a:r>
              <a:rPr lang="en-US" sz="2400" dirty="0" err="1" smtClean="0">
                <a:solidFill>
                  <a:srgbClr val="FF0000"/>
                </a:solidFill>
              </a:rPr>
              <a:t>Ibn</a:t>
            </a:r>
            <a:r>
              <a:rPr lang="en-US" sz="2400" dirty="0" smtClean="0">
                <a:solidFill>
                  <a:srgbClr val="FF0000"/>
                </a:solidFill>
              </a:rPr>
              <a:t> Battuta </a:t>
            </a:r>
            <a:r>
              <a:rPr lang="en-US" sz="2400" dirty="0" smtClean="0"/>
              <a:t>wrote primary source diary of travels to Mecca and beyond</a:t>
            </a:r>
          </a:p>
          <a:p>
            <a:r>
              <a:rPr lang="en-US" sz="2400" dirty="0" smtClean="0"/>
              <a:t>Women better off than most Muslims</a:t>
            </a:r>
          </a:p>
          <a:p>
            <a:r>
              <a:rPr lang="en-US" sz="2400" dirty="0" smtClean="0"/>
              <a:t>Family clan important and nature.</a:t>
            </a:r>
          </a:p>
        </p:txBody>
      </p:sp>
      <p:pic>
        <p:nvPicPr>
          <p:cNvPr id="4" name="Picture 4" descr="6169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4038600"/>
            <a:ext cx="3429000" cy="257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8" descr="mansamu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781559"/>
            <a:ext cx="3048000" cy="199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26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Sui and Tang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Sui – </a:t>
            </a:r>
            <a:r>
              <a:rPr lang="en-US" sz="2400" dirty="0" smtClean="0">
                <a:solidFill>
                  <a:srgbClr val="FF0000"/>
                </a:solidFill>
              </a:rPr>
              <a:t>Grand Canal </a:t>
            </a:r>
            <a:r>
              <a:rPr lang="en-US" sz="2400" dirty="0" smtClean="0"/>
              <a:t>linking Yellow and Yangzi Rivers.</a:t>
            </a:r>
          </a:p>
          <a:p>
            <a:r>
              <a:rPr lang="en-US" sz="2400" dirty="0" smtClean="0"/>
              <a:t>Tang – technology (woodblock printing, </a:t>
            </a:r>
            <a:r>
              <a:rPr lang="en-US" sz="2400" dirty="0" smtClean="0">
                <a:solidFill>
                  <a:srgbClr val="FF0000"/>
                </a:solidFill>
              </a:rPr>
              <a:t>gun powder</a:t>
            </a:r>
            <a:r>
              <a:rPr lang="en-US" sz="2400" dirty="0" smtClean="0"/>
              <a:t>), expanded over the Silk Road created </a:t>
            </a:r>
            <a:r>
              <a:rPr lang="en-US" sz="2400" u="sng" dirty="0" smtClean="0"/>
              <a:t>tribute states </a:t>
            </a:r>
            <a:r>
              <a:rPr lang="en-US" sz="2400" dirty="0" smtClean="0"/>
              <a:t>of Korea (land-bridge) and Vietnam, Buddhism.</a:t>
            </a:r>
          </a:p>
          <a:p>
            <a:r>
              <a:rPr lang="en-US" sz="2400" dirty="0" smtClean="0"/>
              <a:t>Social structure favored </a:t>
            </a:r>
            <a:r>
              <a:rPr lang="en-US" sz="2400" u="sng" dirty="0" smtClean="0"/>
              <a:t>scholar gentry</a:t>
            </a:r>
            <a:r>
              <a:rPr lang="en-US" sz="2400" dirty="0" smtClean="0"/>
              <a:t>, then peasants over merchants</a:t>
            </a:r>
          </a:p>
          <a:p>
            <a:r>
              <a:rPr lang="en-US" sz="2400" dirty="0" smtClean="0"/>
              <a:t>Trade of tea, silk and </a:t>
            </a:r>
            <a:r>
              <a:rPr lang="en-US" sz="2400" u="sng" dirty="0" smtClean="0"/>
              <a:t>porcelain</a:t>
            </a:r>
          </a:p>
        </p:txBody>
      </p:sp>
      <p:pic>
        <p:nvPicPr>
          <p:cNvPr id="5" name="Picture 4" descr="Image:Tang dynasty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7800" y="3810000"/>
            <a:ext cx="3352800" cy="295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800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3200" cy="1143000"/>
          </a:xfrm>
        </p:spPr>
        <p:txBody>
          <a:bodyPr/>
          <a:lstStyle/>
          <a:p>
            <a:r>
              <a:rPr lang="en-US" dirty="0" smtClean="0"/>
              <a:t>Song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67371"/>
            <a:ext cx="5257800" cy="4525963"/>
          </a:xfrm>
        </p:spPr>
        <p:txBody>
          <a:bodyPr>
            <a:normAutofit fontScale="92500"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Neo-Confucianism</a:t>
            </a:r>
            <a:r>
              <a:rPr lang="en-US" sz="2800" dirty="0" smtClean="0"/>
              <a:t> replaces Buddhism,</a:t>
            </a:r>
          </a:p>
          <a:p>
            <a:r>
              <a:rPr lang="en-US" sz="2800" u="sng" dirty="0" smtClean="0"/>
              <a:t>foot binding</a:t>
            </a:r>
          </a:p>
          <a:p>
            <a:r>
              <a:rPr lang="en-US" sz="2800" dirty="0" smtClean="0"/>
              <a:t>northern borders invaded so move south to </a:t>
            </a:r>
            <a:r>
              <a:rPr lang="en-US" sz="2800" dirty="0" smtClean="0"/>
              <a:t>Yangtze </a:t>
            </a:r>
            <a:r>
              <a:rPr lang="en-US" sz="2800" dirty="0" smtClean="0"/>
              <a:t>– better for rice growing – population increases, more sea trade through spice islands, golden age.  </a:t>
            </a:r>
          </a:p>
          <a:p>
            <a:r>
              <a:rPr lang="en-US" sz="2800" dirty="0" smtClean="0"/>
              <a:t>hire </a:t>
            </a:r>
            <a:r>
              <a:rPr lang="en-US" sz="2800" u="sng" dirty="0" smtClean="0"/>
              <a:t>Mongols</a:t>
            </a:r>
            <a:r>
              <a:rPr lang="en-US" sz="2800" dirty="0" smtClean="0"/>
              <a:t> to protect them from barbarians.</a:t>
            </a:r>
          </a:p>
          <a:p>
            <a:endParaRPr lang="en-US" sz="2800" dirty="0"/>
          </a:p>
        </p:txBody>
      </p:sp>
      <p:pic>
        <p:nvPicPr>
          <p:cNvPr id="4" name="Picture 7" descr="art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429000"/>
            <a:ext cx="2867264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1xarso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28600"/>
            <a:ext cx="3346882" cy="2877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767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Mongols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77469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Genghis Khan </a:t>
            </a:r>
            <a:r>
              <a:rPr lang="en-US" sz="2200" dirty="0" smtClean="0"/>
              <a:t>– 1206 – uses terrorism and feint retreat (horses, stirrups, and bow-arrow) to unite </a:t>
            </a:r>
            <a:r>
              <a:rPr lang="en-US" sz="2200" u="sng" dirty="0" smtClean="0"/>
              <a:t>pastoralist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Reason for conquest – using up grass lands for animals, ecological and economic threat.</a:t>
            </a:r>
            <a:endParaRPr lang="en-US" sz="2200" dirty="0" smtClean="0"/>
          </a:p>
          <a:p>
            <a:r>
              <a:rPr lang="en-US" sz="2200" dirty="0" smtClean="0"/>
              <a:t>Broken into 4 khanates upon death – </a:t>
            </a:r>
            <a:r>
              <a:rPr lang="en-US" sz="2200" dirty="0" smtClean="0">
                <a:solidFill>
                  <a:srgbClr val="FF0000"/>
                </a:solidFill>
              </a:rPr>
              <a:t>Golden Horde </a:t>
            </a:r>
            <a:r>
              <a:rPr lang="en-US" sz="2200" dirty="0" smtClean="0"/>
              <a:t>cuts off Russia from rest of Europe (makes it isolated from Renaissance </a:t>
            </a:r>
            <a:r>
              <a:rPr lang="en-US" sz="2200" dirty="0" smtClean="0"/>
              <a:t>advances), move capital from Kiev to Moscow – more authoritarian czars</a:t>
            </a:r>
          </a:p>
          <a:p>
            <a:r>
              <a:rPr lang="en-US" sz="2200" dirty="0" smtClean="0"/>
              <a:t>Polytheistic but </a:t>
            </a:r>
            <a:r>
              <a:rPr lang="en-US" sz="2200" dirty="0" err="1" smtClean="0"/>
              <a:t>blendable</a:t>
            </a:r>
            <a:r>
              <a:rPr lang="en-US" sz="2200" dirty="0" smtClean="0"/>
              <a:t> – adopted Buddhism, Christianity and Islam, no writing</a:t>
            </a:r>
            <a:endParaRPr lang="en-US" sz="2200" dirty="0" smtClean="0"/>
          </a:p>
        </p:txBody>
      </p:sp>
      <p:pic>
        <p:nvPicPr>
          <p:cNvPr id="4" name="Picture 4" descr="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76600" y="4191000"/>
            <a:ext cx="4800600" cy="258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5105400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Tried to take over Japan – twice but failed due to kamikaze winds and leaky Korean boats.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93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Mongol – Yuan Dynasty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Kublai Khan </a:t>
            </a:r>
            <a:r>
              <a:rPr lang="en-US" dirty="0" smtClean="0"/>
              <a:t>takes over </a:t>
            </a:r>
            <a:r>
              <a:rPr lang="en-US" dirty="0" smtClean="0"/>
              <a:t>China, using siege warfare and </a:t>
            </a:r>
            <a:r>
              <a:rPr lang="en-US" u="sng" dirty="0" smtClean="0"/>
              <a:t>catapults</a:t>
            </a:r>
            <a:endParaRPr lang="en-US" u="sng" dirty="0" smtClean="0"/>
          </a:p>
          <a:p>
            <a:r>
              <a:rPr lang="en-US" dirty="0" smtClean="0"/>
              <a:t>Creates </a:t>
            </a:r>
            <a:r>
              <a:rPr lang="en-US" dirty="0" err="1" smtClean="0">
                <a:solidFill>
                  <a:srgbClr val="FF0000"/>
                </a:solidFill>
              </a:rPr>
              <a:t>Pax</a:t>
            </a:r>
            <a:r>
              <a:rPr lang="en-US" dirty="0" smtClean="0">
                <a:solidFill>
                  <a:srgbClr val="FF0000"/>
                </a:solidFill>
              </a:rPr>
              <a:t> Mongolia </a:t>
            </a:r>
            <a:r>
              <a:rPr lang="en-US" dirty="0" smtClean="0"/>
              <a:t>(golden age) by restoring Silk Road trade,  but Bubonic Plague spreads in 1350s</a:t>
            </a:r>
          </a:p>
          <a:p>
            <a:r>
              <a:rPr lang="en-US" dirty="0" smtClean="0"/>
              <a:t>Foreign visitors like </a:t>
            </a:r>
            <a:r>
              <a:rPr lang="en-US" dirty="0" smtClean="0">
                <a:solidFill>
                  <a:srgbClr val="FF0000"/>
                </a:solidFill>
              </a:rPr>
              <a:t>Marco Polo </a:t>
            </a:r>
            <a:r>
              <a:rPr lang="en-US" dirty="0" smtClean="0"/>
              <a:t>and </a:t>
            </a:r>
            <a:r>
              <a:rPr lang="en-US" dirty="0" err="1" smtClean="0">
                <a:solidFill>
                  <a:srgbClr val="FF0000"/>
                </a:solidFill>
              </a:rPr>
              <a:t>Ibn</a:t>
            </a:r>
            <a:r>
              <a:rPr lang="en-US" dirty="0" smtClean="0">
                <a:solidFill>
                  <a:srgbClr val="FF0000"/>
                </a:solidFill>
              </a:rPr>
              <a:t> Battuta </a:t>
            </a:r>
            <a:r>
              <a:rPr lang="en-US" dirty="0" smtClean="0"/>
              <a:t>write diaries (primary sources) about travels</a:t>
            </a:r>
            <a:r>
              <a:rPr lang="en-US" dirty="0" smtClean="0"/>
              <a:t>.</a:t>
            </a:r>
          </a:p>
          <a:p>
            <a:r>
              <a:rPr lang="en-US" dirty="0" smtClean="0"/>
              <a:t>Kept distinctions between Mongols and Chinese – no intermarriage</a:t>
            </a:r>
            <a:endParaRPr lang="en-US" dirty="0" smtClean="0"/>
          </a:p>
          <a:p>
            <a:r>
              <a:rPr lang="en-US" dirty="0" smtClean="0"/>
              <a:t>Favors foreigners over Confucian scholars for bureaucracy </a:t>
            </a:r>
            <a:r>
              <a:rPr lang="en-US" dirty="0" smtClean="0"/>
              <a:t>(no civil service test) – </a:t>
            </a:r>
            <a:r>
              <a:rPr lang="en-US" dirty="0" smtClean="0"/>
              <a:t>but uses language and mandate of heaven </a:t>
            </a:r>
            <a:r>
              <a:rPr lang="en-US" dirty="0" smtClean="0"/>
              <a:t>concept, kept local Chinese in office if they were proven efficient and loyal</a:t>
            </a:r>
          </a:p>
          <a:p>
            <a:r>
              <a:rPr lang="en-US" dirty="0" smtClean="0"/>
              <a:t>Will be replaced by Ming after time of piracy, famine and economic decline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50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43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Geography – </a:t>
            </a:r>
            <a:r>
              <a:rPr lang="en-US" dirty="0" smtClean="0">
                <a:solidFill>
                  <a:srgbClr val="FF0000"/>
                </a:solidFill>
              </a:rPr>
              <a:t>archipelago</a:t>
            </a:r>
            <a:r>
              <a:rPr lang="en-US" dirty="0" smtClean="0"/>
              <a:t>, mountains (</a:t>
            </a:r>
            <a:r>
              <a:rPr lang="en-US" u="sng" dirty="0" smtClean="0"/>
              <a:t>terrace farming</a:t>
            </a:r>
            <a:r>
              <a:rPr lang="en-US" dirty="0" smtClean="0"/>
              <a:t>), volcanic, lacks natural resources, close to China (via land-bridge of Korea) for cultural borrowings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Shinto</a:t>
            </a:r>
            <a:r>
              <a:rPr lang="en-US" dirty="0" smtClean="0"/>
              <a:t> religion and Haiku – emphasis on nature/ Zen Buddhism introduced</a:t>
            </a:r>
          </a:p>
          <a:p>
            <a:r>
              <a:rPr lang="en-US" dirty="0" smtClean="0"/>
              <a:t>Feudal Structure – Yamato emperor, </a:t>
            </a:r>
            <a:r>
              <a:rPr lang="en-US" dirty="0" smtClean="0">
                <a:solidFill>
                  <a:srgbClr val="FF0000"/>
                </a:solidFill>
              </a:rPr>
              <a:t>shogun</a:t>
            </a:r>
            <a:r>
              <a:rPr lang="en-US" dirty="0" smtClean="0"/>
              <a:t> (military leader), daimyo (landed aristocracy), </a:t>
            </a:r>
            <a:r>
              <a:rPr lang="en-US" dirty="0" smtClean="0">
                <a:solidFill>
                  <a:srgbClr val="FF0000"/>
                </a:solidFill>
              </a:rPr>
              <a:t>samurai</a:t>
            </a:r>
            <a:r>
              <a:rPr lang="en-US" dirty="0" smtClean="0"/>
              <a:t> (knights) with code of conduct – </a:t>
            </a:r>
            <a:r>
              <a:rPr lang="en-US" dirty="0" smtClean="0">
                <a:solidFill>
                  <a:srgbClr val="FF0000"/>
                </a:solidFill>
              </a:rPr>
              <a:t>bushido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11837"/>
            <a:ext cx="3497263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198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Islamic Empires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Muhammad</a:t>
            </a:r>
            <a:r>
              <a:rPr lang="en-US" dirty="0" smtClean="0"/>
              <a:t> founder of Islam is 622 – unites Bedouins merchants, hears voice of </a:t>
            </a:r>
            <a:r>
              <a:rPr lang="en-US" dirty="0" smtClean="0">
                <a:solidFill>
                  <a:srgbClr val="FF0000"/>
                </a:solidFill>
              </a:rPr>
              <a:t>Allah</a:t>
            </a:r>
            <a:r>
              <a:rPr lang="en-US" dirty="0" smtClean="0"/>
              <a:t> – records his words in </a:t>
            </a:r>
            <a:r>
              <a:rPr lang="en-US" dirty="0" smtClean="0">
                <a:solidFill>
                  <a:srgbClr val="FF0000"/>
                </a:solidFill>
              </a:rPr>
              <a:t>Koran</a:t>
            </a:r>
            <a:r>
              <a:rPr lang="en-US" dirty="0" smtClean="0"/>
              <a:t>.  </a:t>
            </a:r>
            <a:r>
              <a:rPr lang="en-US" dirty="0" smtClean="0">
                <a:solidFill>
                  <a:srgbClr val="FF0000"/>
                </a:solidFill>
              </a:rPr>
              <a:t>Five Pillars </a:t>
            </a:r>
            <a:r>
              <a:rPr lang="en-US" dirty="0" smtClean="0"/>
              <a:t>created (only one God, pray 5x, fast during Ramadan, pilgrimage or </a:t>
            </a:r>
            <a:r>
              <a:rPr lang="en-US" dirty="0" smtClean="0">
                <a:solidFill>
                  <a:srgbClr val="FF0000"/>
                </a:solidFill>
              </a:rPr>
              <a:t>hajj</a:t>
            </a:r>
            <a:r>
              <a:rPr lang="en-US" dirty="0" smtClean="0"/>
              <a:t> to </a:t>
            </a:r>
            <a:r>
              <a:rPr lang="en-US" dirty="0" smtClean="0">
                <a:solidFill>
                  <a:srgbClr val="FF0000"/>
                </a:solidFill>
              </a:rPr>
              <a:t>Mecca</a:t>
            </a:r>
            <a:r>
              <a:rPr lang="en-US" dirty="0" smtClean="0"/>
              <a:t>, give alms)</a:t>
            </a:r>
          </a:p>
          <a:p>
            <a:r>
              <a:rPr lang="en-US" dirty="0" smtClean="0"/>
              <a:t>Year 1 is </a:t>
            </a:r>
            <a:r>
              <a:rPr lang="en-US" u="sng" dirty="0" err="1" smtClean="0"/>
              <a:t>hejira</a:t>
            </a:r>
            <a:r>
              <a:rPr lang="en-US" dirty="0" smtClean="0"/>
              <a:t> to Medina (first </a:t>
            </a:r>
            <a:r>
              <a:rPr lang="en-US" u="sng" dirty="0" smtClean="0"/>
              <a:t>mosque</a:t>
            </a:r>
            <a:r>
              <a:rPr lang="en-US" dirty="0" smtClean="0"/>
              <a:t> located) then </a:t>
            </a:r>
            <a:r>
              <a:rPr lang="en-US" u="sng" dirty="0" smtClean="0"/>
              <a:t>jihad</a:t>
            </a:r>
            <a:r>
              <a:rPr lang="en-US" dirty="0" smtClean="0"/>
              <a:t> against Mecca in 632.</a:t>
            </a:r>
          </a:p>
          <a:p>
            <a:r>
              <a:rPr lang="en-US" dirty="0" smtClean="0"/>
              <a:t>Dies without heirs – causes schism between </a:t>
            </a:r>
            <a:r>
              <a:rPr lang="en-US" dirty="0" smtClean="0">
                <a:solidFill>
                  <a:srgbClr val="FF0000"/>
                </a:solidFill>
              </a:rPr>
              <a:t>Sunni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Shiite</a:t>
            </a:r>
            <a:r>
              <a:rPr lang="en-US" dirty="0" smtClean="0"/>
              <a:t> over who gets to be </a:t>
            </a:r>
            <a:r>
              <a:rPr lang="en-US" u="sng" dirty="0" smtClean="0"/>
              <a:t>caliph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65003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1142</Words>
  <Application>Microsoft Office PowerPoint</Application>
  <PresentationFormat>On-screen Show (4:3)</PresentationFormat>
  <Paragraphs>89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Expanding Zones of Exchange</vt:lpstr>
      <vt:lpstr>Africa</vt:lpstr>
      <vt:lpstr>African Kingdoms</vt:lpstr>
      <vt:lpstr>Sui and Tang China</vt:lpstr>
      <vt:lpstr>Song China</vt:lpstr>
      <vt:lpstr>Mongols</vt:lpstr>
      <vt:lpstr>Mongol – Yuan Dynasty</vt:lpstr>
      <vt:lpstr>Japan</vt:lpstr>
      <vt:lpstr>Early Islamic Empires</vt:lpstr>
      <vt:lpstr>PowerPoint Presentation</vt:lpstr>
      <vt:lpstr>Muslim Empires</vt:lpstr>
      <vt:lpstr>Muslim Contribution</vt:lpstr>
      <vt:lpstr>Byzantine Europe</vt:lpstr>
      <vt:lpstr>Byzantine Influence on Russia</vt:lpstr>
      <vt:lpstr>Medieval Europe</vt:lpstr>
      <vt:lpstr>Medieval European events</vt:lpstr>
      <vt:lpstr>Medieval Church</vt:lpstr>
    </vt:vector>
  </TitlesOfParts>
  <Company>VCSD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Zones of Exchange</dc:title>
  <dc:creator>Lyons, Anne</dc:creator>
  <cp:lastModifiedBy>Windows User</cp:lastModifiedBy>
  <cp:revision>39</cp:revision>
  <dcterms:created xsi:type="dcterms:W3CDTF">2013-06-04T19:48:02Z</dcterms:created>
  <dcterms:modified xsi:type="dcterms:W3CDTF">2014-06-10T11:25:31Z</dcterms:modified>
</cp:coreProperties>
</file>